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2"/>
  </p:notesMasterIdLst>
  <p:sldIdLst>
    <p:sldId id="256" r:id="rId2"/>
    <p:sldId id="257" r:id="rId3"/>
    <p:sldId id="272" r:id="rId4"/>
    <p:sldId id="276" r:id="rId5"/>
    <p:sldId id="258" r:id="rId6"/>
    <p:sldId id="263" r:id="rId7"/>
    <p:sldId id="264" r:id="rId8"/>
    <p:sldId id="266" r:id="rId9"/>
    <p:sldId id="259" r:id="rId10"/>
    <p:sldId id="269" r:id="rId11"/>
    <p:sldId id="270" r:id="rId12"/>
    <p:sldId id="273" r:id="rId13"/>
    <p:sldId id="260" r:id="rId14"/>
    <p:sldId id="261" r:id="rId15"/>
    <p:sldId id="262" r:id="rId16"/>
    <p:sldId id="275" r:id="rId17"/>
    <p:sldId id="271" r:id="rId18"/>
    <p:sldId id="267" r:id="rId19"/>
    <p:sldId id="268" r:id="rId20"/>
    <p:sldId id="274" r:id="rId2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4660"/>
  </p:normalViewPr>
  <p:slideViewPr>
    <p:cSldViewPr>
      <p:cViewPr varScale="1">
        <p:scale>
          <a:sx n="68" d="100"/>
          <a:sy n="68" d="100"/>
        </p:scale>
        <p:origin x="-14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Office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pt-BR"/>
  <c:style val="34"/>
  <c:chart>
    <c:autoTitleDeleted val="1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   .</c:v>
                </c:pt>
              </c:strCache>
            </c:strRef>
          </c:tx>
          <c:dLbls>
            <c:showPercent val="1"/>
            <c:showLeaderLines val="1"/>
          </c:dLbls>
          <c:cat>
            <c:strRef>
              <c:f>Plan1!$A$2:$A$4</c:f>
              <c:strCache>
                <c:ptCount val="3"/>
                <c:pt idx="0">
                  <c:v>Alpargatas</c:v>
                </c:pt>
                <c:pt idx="1">
                  <c:v>Grendene</c:v>
                </c:pt>
                <c:pt idx="2">
                  <c:v>Outros</c:v>
                </c:pt>
              </c:strCache>
            </c:strRef>
          </c:cat>
          <c:val>
            <c:numRef>
              <c:f>Plan1!$B$2:$B$4</c:f>
              <c:numCache>
                <c:formatCode>0.00%</c:formatCode>
                <c:ptCount val="3"/>
                <c:pt idx="0" formatCode="0%">
                  <c:v>0.5</c:v>
                </c:pt>
                <c:pt idx="1">
                  <c:v>0.46899999999999997</c:v>
                </c:pt>
                <c:pt idx="2">
                  <c:v>3.1E-2</c:v>
                </c:pt>
              </c:numCache>
            </c:numRef>
          </c:val>
        </c:ser>
        <c:dLbls>
          <c:showPercent val="1"/>
        </c:dLbls>
        <c:firstSliceAng val="0"/>
      </c:pieChart>
    </c:plotArea>
    <c:legend>
      <c:legendPos val="t"/>
      <c:layout/>
    </c:legend>
    <c:plotVisOnly val="1"/>
  </c:chart>
  <c:txPr>
    <a:bodyPr/>
    <a:lstStyle/>
    <a:p>
      <a:pPr>
        <a:defRPr sz="1800"/>
      </a:pPr>
      <a:endParaRPr lang="pt-BR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BA6D1-6938-4606-AB0A-D4B50636B79C}" type="datetimeFigureOut">
              <a:rPr lang="pt-BR" smtClean="0"/>
              <a:pPr/>
              <a:t>29/04/2014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23CB4-A1E4-4690-893A-0AEB12E36175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23CB4-A1E4-4690-893A-0AEB12E36175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7871-AA89-4A84-A8B3-CDA741734153}" type="datetimeFigureOut">
              <a:rPr lang="pt-BR" smtClean="0"/>
              <a:pPr/>
              <a:t>29/04/2014</a:t>
            </a:fld>
            <a:endParaRPr lang="pt-BR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2B889-DEA2-4C12-96FC-B858CF817D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7871-AA89-4A84-A8B3-CDA741734153}" type="datetimeFigureOut">
              <a:rPr lang="pt-BR" smtClean="0"/>
              <a:pPr/>
              <a:t>29/04/2014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2B889-DEA2-4C12-96FC-B858CF817D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7871-AA89-4A84-A8B3-CDA741734153}" type="datetimeFigureOut">
              <a:rPr lang="pt-BR" smtClean="0"/>
              <a:pPr/>
              <a:t>29/04/2014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2B889-DEA2-4C12-96FC-B858CF817D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7871-AA89-4A84-A8B3-CDA741734153}" type="datetimeFigureOut">
              <a:rPr lang="pt-BR" smtClean="0"/>
              <a:pPr/>
              <a:t>29/04/2014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2B889-DEA2-4C12-96FC-B858CF817D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7871-AA89-4A84-A8B3-CDA741734153}" type="datetimeFigureOut">
              <a:rPr lang="pt-BR" smtClean="0"/>
              <a:pPr/>
              <a:t>29/04/2014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2B889-DEA2-4C12-96FC-B858CF817D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7871-AA89-4A84-A8B3-CDA741734153}" type="datetimeFigureOut">
              <a:rPr lang="pt-BR" smtClean="0"/>
              <a:pPr/>
              <a:t>29/04/2014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2B889-DEA2-4C12-96FC-B858CF817D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7871-AA89-4A84-A8B3-CDA741734153}" type="datetimeFigureOut">
              <a:rPr lang="pt-BR" smtClean="0"/>
              <a:pPr/>
              <a:t>29/04/2014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2B889-DEA2-4C12-96FC-B858CF817D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7871-AA89-4A84-A8B3-CDA741734153}" type="datetimeFigureOut">
              <a:rPr lang="pt-BR" smtClean="0"/>
              <a:pPr/>
              <a:t>29/04/2014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2B889-DEA2-4C12-96FC-B858CF817D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7871-AA89-4A84-A8B3-CDA741734153}" type="datetimeFigureOut">
              <a:rPr lang="pt-BR" smtClean="0"/>
              <a:pPr/>
              <a:t>29/04/2014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2B889-DEA2-4C12-96FC-B858CF817D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7871-AA89-4A84-A8B3-CDA741734153}" type="datetimeFigureOut">
              <a:rPr lang="pt-BR" smtClean="0"/>
              <a:pPr/>
              <a:t>29/04/2014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2B889-DEA2-4C12-96FC-B858CF817D4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com Único Canto Aparado e Arredondado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Triângulo retângulo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7871-AA89-4A84-A8B3-CDA741734153}" type="datetimeFigureOut">
              <a:rPr lang="pt-BR" smtClean="0"/>
              <a:pPr/>
              <a:t>29/04/2014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B92B889-DEA2-4C12-96FC-B858CF817D47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10" name="Forma livre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orma livre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4657871-AA89-4A84-A8B3-CDA741734153}" type="datetimeFigureOut">
              <a:rPr lang="pt-BR" smtClean="0"/>
              <a:pPr/>
              <a:t>29/04/2014</a:t>
            </a:fld>
            <a:endParaRPr lang="pt-BR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B92B889-DEA2-4C12-96FC-B858CF817D47}" type="slidenum">
              <a:rPr lang="pt-BR" smtClean="0"/>
              <a:pPr/>
              <a:t>‹nº›</a:t>
            </a:fld>
            <a:endParaRPr lang="pt-BR"/>
          </a:p>
        </p:txBody>
      </p:sp>
      <p:grpSp>
        <p:nvGrpSpPr>
          <p:cNvPr id="2" name="Grupo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orma livre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orma livre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Seminário de Administração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539552" y="3300544"/>
            <a:ext cx="7854696" cy="2504720"/>
          </a:xfrm>
        </p:spPr>
        <p:txBody>
          <a:bodyPr>
            <a:normAutofit/>
          </a:bodyPr>
          <a:lstStyle/>
          <a:p>
            <a:pPr algn="ctr"/>
            <a:r>
              <a:rPr lang="pt-BR" sz="3900" b="1" dirty="0" smtClean="0"/>
              <a:t>ALPARGATAS S.A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endParaRPr lang="pt-BR" sz="2000" dirty="0" smtClean="0"/>
          </a:p>
          <a:p>
            <a:r>
              <a:rPr lang="pt-BR" sz="2000" dirty="0" smtClean="0"/>
              <a:t>ALISSON SILVEIRA</a:t>
            </a:r>
          </a:p>
          <a:p>
            <a:r>
              <a:rPr lang="pt-BR" sz="2000" dirty="0" smtClean="0"/>
              <a:t>FELIPE MAGOSSO POVEDA</a:t>
            </a:r>
            <a:endParaRPr lang="pt-B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96720"/>
          </a:xfrm>
        </p:spPr>
        <p:txBody>
          <a:bodyPr>
            <a:normAutofit/>
          </a:bodyPr>
          <a:lstStyle/>
          <a:p>
            <a:pPr algn="ctr"/>
            <a:r>
              <a:rPr lang="pt-BR" b="1" dirty="0" smtClean="0"/>
              <a:t>DISTRIBUIÇÃO</a:t>
            </a:r>
            <a:endParaRPr lang="pt-BR" b="1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12776"/>
            <a:ext cx="7992765" cy="5262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96720"/>
          </a:xfrm>
        </p:spPr>
        <p:txBody>
          <a:bodyPr>
            <a:normAutofit/>
          </a:bodyPr>
          <a:lstStyle/>
          <a:p>
            <a:pPr algn="ctr"/>
            <a:r>
              <a:rPr lang="pt-BR" b="1" dirty="0" smtClean="0"/>
              <a:t>DISTRIBUIÇÃO</a:t>
            </a:r>
            <a:endParaRPr lang="pt-BR" b="1" dirty="0"/>
          </a:p>
        </p:txBody>
      </p:sp>
      <p:pic>
        <p:nvPicPr>
          <p:cNvPr id="28674" name="Picture 2" descr="http://absolutocom.com/wp-content/uploads/2014/02/blog-meggashop_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44824"/>
            <a:ext cx="8756173" cy="41044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83832"/>
          </a:xfrm>
        </p:spPr>
        <p:txBody>
          <a:bodyPr/>
          <a:lstStyle/>
          <a:p>
            <a:r>
              <a:rPr lang="pt-BR" dirty="0" smtClean="0"/>
              <a:t>Os principais canais de distribuição de sandálias são: o atacado, os distribuidores atacadistas, os autosserviços (supermercados e hipermercados) e os varejistas de calçados. Nesses canais, a Alpargatas possui mais de três mil clientes diretos e distribuição em mais de 250 mil </a:t>
            </a:r>
            <a:r>
              <a:rPr lang="pt-BR" dirty="0" err="1" smtClean="0"/>
              <a:t>pontos-de-venda</a:t>
            </a:r>
            <a:r>
              <a:rPr lang="pt-BR" dirty="0" smtClean="0"/>
              <a:t>. São utilizadas companhias transportadoras para fazer a entrega a esses </a:t>
            </a:r>
            <a:r>
              <a:rPr lang="pt-BR" dirty="0" err="1" smtClean="0"/>
              <a:t>pontos-de-venda</a:t>
            </a:r>
            <a:r>
              <a:rPr lang="pt-BR" dirty="0" smtClean="0"/>
              <a:t>, que não possuem nenhuma ligação com a Alpargatas.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412776"/>
            <a:ext cx="8229600" cy="348648"/>
          </a:xfrm>
        </p:spPr>
        <p:txBody>
          <a:bodyPr>
            <a:noAutofit/>
          </a:bodyPr>
          <a:lstStyle/>
          <a:p>
            <a:pPr algn="ctr"/>
            <a:r>
              <a:rPr lang="pt-BR" sz="2800" b="1" dirty="0" smtClean="0"/>
              <a:t>QUANTIDADE DE </a:t>
            </a:r>
            <a:r>
              <a:rPr lang="pt-BR" sz="2800" b="1" dirty="0" smtClean="0"/>
              <a:t>LOJAS PRÓPRIAS </a:t>
            </a:r>
            <a:r>
              <a:rPr lang="pt-BR" sz="2800" b="1" dirty="0" smtClean="0"/>
              <a:t>NO BRASIL E PELO MUNDO</a:t>
            </a:r>
            <a:endParaRPr lang="pt-BR" sz="2800" b="1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1547664" y="2348880"/>
          <a:ext cx="60960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Marca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Brasil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Exterior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Total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Havaianas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343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91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434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>
                          <a:latin typeface="Arial" pitchFamily="34" charset="0"/>
                          <a:cs typeface="Arial" pitchFamily="34" charset="0"/>
                        </a:rPr>
                        <a:t>Osklen</a:t>
                      </a:r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73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80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>
                          <a:latin typeface="Arial" pitchFamily="34" charset="0"/>
                          <a:cs typeface="Arial" pitchFamily="34" charset="0"/>
                        </a:rPr>
                        <a:t>Timberland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17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17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>
                          <a:latin typeface="Arial" pitchFamily="34" charset="0"/>
                          <a:cs typeface="Arial" pitchFamily="34" charset="0"/>
                        </a:rPr>
                        <a:t>Topper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13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13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>
                          <a:latin typeface="Arial" pitchFamily="34" charset="0"/>
                          <a:cs typeface="Arial" pitchFamily="34" charset="0"/>
                        </a:rPr>
                        <a:t>Meggashop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22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22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>
                          <a:latin typeface="Arial" pitchFamily="34" charset="0"/>
                          <a:cs typeface="Arial" pitchFamily="34" charset="0"/>
                        </a:rPr>
                        <a:t>Outlet</a:t>
                      </a:r>
                      <a:r>
                        <a:rPr lang="pt-BR" baseline="0" dirty="0" smtClean="0">
                          <a:latin typeface="Arial" pitchFamily="34" charset="0"/>
                          <a:cs typeface="Arial" pitchFamily="34" charset="0"/>
                        </a:rPr>
                        <a:t> Alpargatas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17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17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TOTAL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455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128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583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 smtClean="0"/>
              <a:t>CONCORRENTES</a:t>
            </a:r>
            <a:endParaRPr lang="pt-BR" b="1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1547664" y="1700808"/>
          <a:ext cx="6096000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DIRETOS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INDIRETOS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pt-BR" sz="1800" kern="120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Vulcabrás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Produtos piratas ou equivalentes, chineses.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Grendene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Médias empresas  (</a:t>
                      </a:r>
                      <a:r>
                        <a:rPr kumimoji="0" lang="pt-BR" sz="1800" kern="120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Birello</a:t>
                      </a:r>
                      <a:r>
                        <a:rPr kumimoji="0" lang="pt-BR" sz="18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, Mr. </a:t>
                      </a:r>
                      <a:r>
                        <a:rPr kumimoji="0" lang="pt-BR" sz="1800" kern="120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Cat</a:t>
                      </a:r>
                      <a:r>
                        <a:rPr kumimoji="0" lang="pt-BR" sz="18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, </a:t>
                      </a:r>
                      <a:r>
                        <a:rPr kumimoji="0" lang="pt-BR" sz="1800" kern="120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Arezzo</a:t>
                      </a:r>
                      <a:r>
                        <a:rPr kumimoji="0" lang="pt-BR" sz="18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, Paquetá e </a:t>
                      </a:r>
                      <a:r>
                        <a:rPr kumimoji="0" lang="pt-BR" sz="1800" kern="120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Andarella</a:t>
                      </a:r>
                      <a:r>
                        <a:rPr kumimoji="0" lang="pt-BR" sz="18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)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pt-BR" sz="1800" kern="120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Cambucci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Artesanato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pPr algn="ctr"/>
            <a:r>
              <a:rPr lang="pt-BR" b="1" dirty="0" smtClean="0"/>
              <a:t>COMPARATIVO CONCORRENTE</a:t>
            </a:r>
            <a:endParaRPr lang="pt-BR" b="1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1475656" y="1916832"/>
          <a:ext cx="6096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Alpargatas (2013)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Grendene (2013)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>
                          <a:latin typeface="Arial" pitchFamily="34" charset="0"/>
                          <a:cs typeface="Arial" pitchFamily="34" charset="0"/>
                        </a:rPr>
                        <a:t>Receita Líquida (R$)*</a:t>
                      </a:r>
                      <a:endParaRPr lang="pt-BR" sz="14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270,5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485,8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400" b="1" dirty="0" smtClean="0">
                          <a:latin typeface="Arial" pitchFamily="34" charset="0"/>
                          <a:cs typeface="Arial" pitchFamily="34" charset="0"/>
                        </a:rPr>
                        <a:t>EBITDA</a:t>
                      </a:r>
                      <a:r>
                        <a:rPr lang="pt-BR" sz="1400" b="1" baseline="0" dirty="0" smtClean="0">
                          <a:latin typeface="Arial" pitchFamily="34" charset="0"/>
                          <a:cs typeface="Arial" pitchFamily="34" charset="0"/>
                        </a:rPr>
                        <a:t> (R</a:t>
                      </a:r>
                      <a:r>
                        <a:rPr lang="pt-BR" sz="1400" b="1" baseline="0" dirty="0" smtClean="0">
                          <a:latin typeface="Arial" pitchFamily="34" charset="0"/>
                          <a:cs typeface="Arial" pitchFamily="34" charset="0"/>
                        </a:rPr>
                        <a:t>$)¹</a:t>
                      </a:r>
                      <a:endParaRPr lang="pt-BR" sz="14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494,4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435,9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>
                          <a:latin typeface="Arial" pitchFamily="34" charset="0"/>
                          <a:cs typeface="Arial" pitchFamily="34" charset="0"/>
                        </a:rPr>
                        <a:t>Volumes de Vendas</a:t>
                      </a:r>
                      <a:endParaRPr lang="pt-BR" sz="14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270,5**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216,2***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b="1" dirty="0" smtClean="0">
                          <a:latin typeface="Arial" pitchFamily="34" charset="0"/>
                          <a:cs typeface="Arial" pitchFamily="34" charset="0"/>
                        </a:rPr>
                        <a:t>Lucro Líquido</a:t>
                      </a:r>
                      <a:r>
                        <a:rPr lang="pt-BR" sz="1400" b="1" baseline="0" dirty="0" smtClean="0">
                          <a:latin typeface="Arial" pitchFamily="34" charset="0"/>
                          <a:cs typeface="Arial" pitchFamily="34" charset="0"/>
                        </a:rPr>
                        <a:t> (R$)*</a:t>
                      </a:r>
                      <a:endParaRPr lang="pt-BR" sz="14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338,4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433,5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323528" y="4797152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1- Lucros antes de juros, impostos, depreciação e amortização</a:t>
            </a:r>
          </a:p>
          <a:p>
            <a:r>
              <a:rPr lang="pt-BR" dirty="0" smtClean="0"/>
              <a:t>*</a:t>
            </a:r>
            <a:r>
              <a:rPr lang="pt-BR" dirty="0" smtClean="0"/>
              <a:t>R$ em </a:t>
            </a:r>
            <a:r>
              <a:rPr lang="pt-BR" dirty="0" smtClean="0"/>
              <a:t>milhões</a:t>
            </a:r>
            <a:endParaRPr lang="pt-BR" dirty="0" smtClean="0"/>
          </a:p>
          <a:p>
            <a:r>
              <a:rPr lang="pt-BR" dirty="0" smtClean="0"/>
              <a:t>** Milhões de unidades</a:t>
            </a:r>
          </a:p>
          <a:p>
            <a:r>
              <a:rPr lang="pt-BR" dirty="0" smtClean="0"/>
              <a:t>*** Milhões de pares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24712"/>
          </a:xfrm>
        </p:spPr>
        <p:txBody>
          <a:bodyPr/>
          <a:lstStyle/>
          <a:p>
            <a:pPr algn="ctr"/>
            <a:r>
              <a:rPr lang="pt-BR" b="1" dirty="0" smtClean="0"/>
              <a:t>MARKET SHARE</a:t>
            </a:r>
            <a:endParaRPr lang="pt-BR" b="1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457200" y="1935163"/>
          <a:ext cx="8229600" cy="438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b="1" dirty="0" smtClean="0"/>
              <a:t>PESQUISA E DESENVOLVIMENTO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Alpargatas realiza investimentos permanentes em pesquisas e desenvolvimento de novos produtos. As coleções de sandálias, calçados e vestuários esportivos são renovadas anualmente. Os gastos com pesquisas e desenvolvimento de produtos em 2012 foram de R$ 19,2 milhões, em 2011 foram de R$ 14,4 milhões e em 2010 foram de R$ 9,7 milhões.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/>
              <a:t>ANÁLISE SWOT</a:t>
            </a:r>
            <a:endParaRPr lang="pt-BR" b="1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457200" y="1935163"/>
          <a:ext cx="822960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FORÇAS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pt-BR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Domínio de mercado de sandálias de borracha;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pt-BR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Matéria-prima de fácil obtenção;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pt-BR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Marca consolidada;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pt-BR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Design;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pt-BR" b="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Sucesso no mercado internacional</a:t>
                      </a:r>
                      <a:endParaRPr lang="pt-BR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FRAQUEZAS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pt-BR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Pouco espaço para crescimento interno;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pt-BR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Preço alto em comparação com concorrentes.</a:t>
                      </a:r>
                      <a:endParaRPr lang="pt-BR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AMEAÇAS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pt-BR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Cópias e imitações;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pt-BR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Muitos produtos substitutos;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pt-BR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Todos os concorrentes tem acesso à matéria-prima.</a:t>
                      </a:r>
                      <a:endParaRPr lang="pt-BR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OPORTUNIDADES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pt-BR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Aumentar ainda mais a presença internacional;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pt-BR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Continuar a inovar no design, para criar diferenciação.</a:t>
                      </a:r>
                      <a:endParaRPr lang="pt-BR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52704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 smtClean="0"/>
              <a:t>TECNOLOGIA DA INFORMAÇÃO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1600" dirty="0" smtClean="0">
                <a:latin typeface="Arial" pitchFamily="34" charset="0"/>
                <a:cs typeface="Arial" pitchFamily="34" charset="0"/>
              </a:rPr>
              <a:t>Sintonizadas à crescente demanda de consumidores interessados em realizar suas compras online (e-commerce), as marcas da Alpargatas oferecem em suas lojas virtuais grande variedade de produtos. No segundo trimestre, o destaque foi o excelente desempenho das lojas online da </a:t>
            </a:r>
            <a:r>
              <a:rPr lang="pt-BR" sz="1600" dirty="0" err="1" smtClean="0">
                <a:latin typeface="Arial" pitchFamily="34" charset="0"/>
                <a:cs typeface="Arial" pitchFamily="34" charset="0"/>
              </a:rPr>
              <a:t>Mizuno</a:t>
            </a:r>
            <a:r>
              <a:rPr lang="pt-BR" sz="1600" dirty="0" smtClean="0">
                <a:latin typeface="Arial" pitchFamily="34" charset="0"/>
                <a:cs typeface="Arial" pitchFamily="34" charset="0"/>
              </a:rPr>
              <a:t>, cujo volume de vendas cresceu 215% na comparação com o segundo trimestre de 2012. No trimestre, as lojas virtuais Havaianas e </a:t>
            </a:r>
            <a:r>
              <a:rPr lang="pt-BR" sz="1600" dirty="0" err="1" smtClean="0">
                <a:latin typeface="Arial" pitchFamily="34" charset="0"/>
                <a:cs typeface="Arial" pitchFamily="34" charset="0"/>
              </a:rPr>
              <a:t>Timberland</a:t>
            </a:r>
            <a:r>
              <a:rPr lang="pt-BR" sz="1600" dirty="0" smtClean="0">
                <a:latin typeface="Arial" pitchFamily="34" charset="0"/>
                <a:cs typeface="Arial" pitchFamily="34" charset="0"/>
              </a:rPr>
              <a:t> foram visitadas por 666,2 mil e 454,2 mil pessoas, respectivamente.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789040"/>
            <a:ext cx="4733007" cy="2907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3717032"/>
            <a:ext cx="3793057" cy="2793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alkiner\Desktop\Marca_Alpargata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0"/>
            <a:ext cx="5040560" cy="2658697"/>
          </a:xfrm>
          <a:prstGeom prst="rect">
            <a:avLst/>
          </a:prstGeom>
          <a:noFill/>
        </p:spPr>
      </p:pic>
      <p:sp>
        <p:nvSpPr>
          <p:cNvPr id="6" name="CaixaDeTexto 5"/>
          <p:cNvSpPr txBox="1"/>
          <p:nvPr/>
        </p:nvSpPr>
        <p:spPr>
          <a:xfrm>
            <a:off x="1187624" y="2708920"/>
            <a:ext cx="77048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" pitchFamily="34" charset="0"/>
                <a:cs typeface="Arial" pitchFamily="34" charset="0"/>
              </a:rPr>
              <a:t>Empresa: Alpargatas</a:t>
            </a:r>
          </a:p>
          <a:p>
            <a:r>
              <a:rPr lang="pt-BR" sz="2800" dirty="0">
                <a:latin typeface="Arial" pitchFamily="34" charset="0"/>
                <a:cs typeface="Arial" pitchFamily="34" charset="0"/>
              </a:rPr>
              <a:t>Razão Social: Alpargatas S.A</a:t>
            </a:r>
          </a:p>
          <a:p>
            <a:r>
              <a:rPr lang="pt-BR" sz="2800" dirty="0">
                <a:latin typeface="Arial" pitchFamily="34" charset="0"/>
                <a:cs typeface="Arial" pitchFamily="34" charset="0"/>
              </a:rPr>
              <a:t>Natureza jurídica: Sociedade Anônima Aberta</a:t>
            </a:r>
          </a:p>
          <a:p>
            <a:r>
              <a:rPr lang="pt-BR" sz="2800" dirty="0">
                <a:latin typeface="Arial" pitchFamily="34" charset="0"/>
                <a:cs typeface="Arial" pitchFamily="34" charset="0"/>
              </a:rPr>
              <a:t>Ramo de atividade: Indústria têxtil</a:t>
            </a:r>
          </a:p>
          <a:p>
            <a:r>
              <a:rPr lang="pt-BR" sz="2800" dirty="0">
                <a:latin typeface="Arial" pitchFamily="34" charset="0"/>
                <a:cs typeface="Arial" pitchFamily="34" charset="0"/>
              </a:rPr>
              <a:t>Faturamento: R$ 3.426 bilhões</a:t>
            </a:r>
          </a:p>
          <a:p>
            <a:r>
              <a:rPr lang="pt-BR" sz="2800" dirty="0">
                <a:latin typeface="Arial" pitchFamily="34" charset="0"/>
                <a:cs typeface="Arial" pitchFamily="34" charset="0"/>
              </a:rPr>
              <a:t>Lucro: R$ 338.4 milhões</a:t>
            </a:r>
          </a:p>
          <a:p>
            <a:r>
              <a:rPr lang="pt-BR" sz="2800" dirty="0">
                <a:latin typeface="Arial" pitchFamily="34" charset="0"/>
                <a:cs typeface="Arial" pitchFamily="34" charset="0"/>
              </a:rPr>
              <a:t>Caixa: 257,6 milhões</a:t>
            </a:r>
          </a:p>
          <a:p>
            <a:r>
              <a:rPr lang="pt-BR" sz="2800" dirty="0">
                <a:latin typeface="Arial" pitchFamily="34" charset="0"/>
                <a:cs typeface="Arial" pitchFamily="34" charset="0"/>
              </a:rPr>
              <a:t>Número de Funcionários: </a:t>
            </a:r>
            <a:r>
              <a:rPr lang="pt-BR" sz="2800" dirty="0" smtClean="0">
                <a:latin typeface="Arial" pitchFamily="34" charset="0"/>
                <a:cs typeface="Arial" pitchFamily="34" charset="0"/>
              </a:rPr>
              <a:t>19,7 mil</a:t>
            </a:r>
            <a:endParaRPr lang="pt-BR" sz="2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b="1" dirty="0" smtClean="0"/>
              <a:t>TECNOLOGIA DA </a:t>
            </a:r>
            <a:r>
              <a:rPr lang="pt-BR" b="1" dirty="0" smtClean="0"/>
              <a:t>INFORMAÇÃO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pt-BR" dirty="0"/>
          </a:p>
        </p:txBody>
      </p:sp>
      <p:pic>
        <p:nvPicPr>
          <p:cNvPr id="1026" name="Picture 2" descr="http://www.gonow.com.br/blog/wp-content/uploads/2011/09/sap_log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348880"/>
            <a:ext cx="7038975" cy="365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775920"/>
          </a:xfrm>
        </p:spPr>
        <p:txBody>
          <a:bodyPr>
            <a:normAutofit/>
          </a:bodyPr>
          <a:lstStyle/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Visão: </a:t>
            </a:r>
            <a:r>
              <a:rPr lang="pt-BR" dirty="0" smtClean="0"/>
              <a:t>Ser uma empresa global de marcas desejadas </a:t>
            </a:r>
          </a:p>
          <a:p>
            <a:pPr>
              <a:buNone/>
            </a:pPr>
            <a:r>
              <a:rPr lang="pt-BR" dirty="0" smtClean="0"/>
              <a:t> nos </a:t>
            </a:r>
            <a:r>
              <a:rPr lang="pt-BR" dirty="0" smtClean="0"/>
              <a:t>segmentos de calçados, vestuário e acessórios.</a:t>
            </a:r>
          </a:p>
          <a:p>
            <a:pPr>
              <a:buNone/>
            </a:pPr>
            <a:endParaRPr lang="pt-BR" dirty="0" smtClean="0"/>
          </a:p>
          <a:p>
            <a:r>
              <a:rPr lang="pt-BR" dirty="0" smtClean="0"/>
              <a:t>Missão: </a:t>
            </a:r>
            <a:r>
              <a:rPr lang="pt-BR" dirty="0" smtClean="0"/>
              <a:t>Conquistar os consumidores, por meio de marcas e produtos </a:t>
            </a:r>
            <a:r>
              <a:rPr lang="pt-BR" dirty="0" smtClean="0"/>
              <a:t>diferenciados </a:t>
            </a:r>
            <a:r>
              <a:rPr lang="pt-BR" dirty="0" smtClean="0"/>
              <a:t>e de alto valor percebido, criando valor para acionistas, </a:t>
            </a:r>
            <a:r>
              <a:rPr lang="pt-BR" dirty="0" smtClean="0"/>
              <a:t>empregados</a:t>
            </a:r>
            <a:r>
              <a:rPr lang="pt-BR" dirty="0" smtClean="0"/>
              <a:t>, fornecedores e clientes, atuando com responsabilidade </a:t>
            </a:r>
            <a:r>
              <a:rPr lang="pt-BR" dirty="0" smtClean="0"/>
              <a:t>social </a:t>
            </a:r>
            <a:r>
              <a:rPr lang="pt-BR" dirty="0" smtClean="0"/>
              <a:t>e ambiental.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smtClean="0"/>
              <a:t>HISTÓRIA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história começa em 3 de abril de 1907. Vindo da Argentina, o escocês Robert Fraser associa-se a um grupo inglês e funda a Sociedade </a:t>
            </a:r>
            <a:r>
              <a:rPr lang="pt-BR" dirty="0" err="1" smtClean="0"/>
              <a:t>Anonyma</a:t>
            </a:r>
            <a:r>
              <a:rPr lang="pt-BR" dirty="0" smtClean="0"/>
              <a:t> Fábrica </a:t>
            </a:r>
            <a:r>
              <a:rPr lang="pt-BR" dirty="0" err="1" smtClean="0"/>
              <a:t>Brazileira</a:t>
            </a:r>
            <a:r>
              <a:rPr lang="pt-BR" dirty="0" smtClean="0"/>
              <a:t> de Alpargatas e Calçados, que mais tarde passa a se chamar São Paulo Alpargatas </a:t>
            </a:r>
            <a:r>
              <a:rPr lang="pt-BR" dirty="0" err="1" smtClean="0"/>
              <a:t>Company</a:t>
            </a:r>
            <a:r>
              <a:rPr lang="pt-BR" dirty="0" smtClean="0"/>
              <a:t> S.A. Começa a produção das Alpargatas Roda e do Encerado Locomotiva, na fábrica da Mooca, em São Paulo.</a:t>
            </a:r>
            <a:br>
              <a:rPr lang="pt-BR" dirty="0" smtClean="0"/>
            </a:b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sz="8000" b="1" dirty="0" smtClean="0"/>
              <a:t>MARCAS</a:t>
            </a:r>
            <a:r>
              <a:rPr lang="pt-BR" b="1" dirty="0" smtClean="0"/>
              <a:t/>
            </a:r>
            <a:br>
              <a:rPr lang="pt-BR" b="1" dirty="0" smtClean="0"/>
            </a:br>
            <a:endParaRPr lang="pt-BR" b="1" dirty="0"/>
          </a:p>
        </p:txBody>
      </p:sp>
      <p:pic>
        <p:nvPicPr>
          <p:cNvPr id="4" name="Imagem 3"/>
          <p:cNvPicPr/>
          <p:nvPr/>
        </p:nvPicPr>
        <p:blipFill>
          <a:blip r:embed="rId2" cstate="print"/>
          <a:srcRect l="48740" t="14382" r="23508" b="16305"/>
          <a:stretch>
            <a:fillRect/>
          </a:stretch>
        </p:blipFill>
        <p:spPr bwMode="auto">
          <a:xfrm>
            <a:off x="1331640" y="1368152"/>
            <a:ext cx="3518712" cy="494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/>
          <p:cNvPicPr/>
          <p:nvPr/>
        </p:nvPicPr>
        <p:blipFill>
          <a:blip r:embed="rId3" cstate="print"/>
          <a:srcRect l="49950" t="13933" r="25404" b="17456"/>
          <a:stretch>
            <a:fillRect/>
          </a:stretch>
        </p:blipFill>
        <p:spPr bwMode="auto">
          <a:xfrm>
            <a:off x="4644008" y="1440159"/>
            <a:ext cx="3096344" cy="4852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24712"/>
          </a:xfrm>
        </p:spPr>
        <p:txBody>
          <a:bodyPr>
            <a:normAutofit/>
          </a:bodyPr>
          <a:lstStyle/>
          <a:p>
            <a:pPr algn="ctr"/>
            <a:r>
              <a:rPr lang="pt-BR" b="1" dirty="0" smtClean="0"/>
              <a:t>PRODUTOS</a:t>
            </a:r>
            <a:endParaRPr lang="pt-BR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563952"/>
            <a:ext cx="2248206" cy="470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9263" y="1563283"/>
            <a:ext cx="2003330" cy="469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23519" y="1564722"/>
            <a:ext cx="2006329" cy="4718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55767" y="1556792"/>
            <a:ext cx="1998370" cy="4746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ixaDeTexto 7"/>
          <p:cNvSpPr txBox="1"/>
          <p:nvPr/>
        </p:nvSpPr>
        <p:spPr>
          <a:xfrm>
            <a:off x="395536" y="6381328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HAVAIANAS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3059832" y="6381328"/>
            <a:ext cx="79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DUPÉ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364088" y="6381328"/>
            <a:ext cx="104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TOPPER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524328" y="6381328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RAINHA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24712"/>
          </a:xfrm>
        </p:spPr>
        <p:txBody>
          <a:bodyPr>
            <a:normAutofit/>
          </a:bodyPr>
          <a:lstStyle/>
          <a:p>
            <a:pPr algn="ctr"/>
            <a:r>
              <a:rPr lang="pt-BR" b="1" dirty="0" smtClean="0"/>
              <a:t>PRODUTOS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95536" y="6372036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MIZUNO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2771800" y="6381328"/>
            <a:ext cx="166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TIMBERLAND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364088" y="6381328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OSKLEN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308304" y="4149080"/>
            <a:ext cx="162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SETE LÉGUAS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56792"/>
            <a:ext cx="2016224" cy="4791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484784"/>
            <a:ext cx="2179857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1484784"/>
            <a:ext cx="2016224" cy="4894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 descr="http://www.seteleguas.com.br/images/lightboxThumbs/Trator/_0005_Trator-Cano-Curt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48264" y="1340768"/>
            <a:ext cx="2381250" cy="2857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24712"/>
          </a:xfrm>
        </p:spPr>
        <p:txBody>
          <a:bodyPr>
            <a:normAutofit/>
          </a:bodyPr>
          <a:lstStyle/>
          <a:p>
            <a:pPr algn="ctr"/>
            <a:r>
              <a:rPr lang="pt-BR" b="1" dirty="0" smtClean="0"/>
              <a:t>PRODUTOS</a:t>
            </a:r>
            <a:endParaRPr lang="pt-BR" b="1" dirty="0"/>
          </a:p>
        </p:txBody>
      </p:sp>
      <p:pic>
        <p:nvPicPr>
          <p:cNvPr id="24578" name="Picture 2" descr="C:\Users\Falkiner\Desktop\Alpargatas\patente primeira havaiana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16" y="1313383"/>
            <a:ext cx="5292080" cy="5292081"/>
          </a:xfrm>
          <a:prstGeom prst="rect">
            <a:avLst/>
          </a:prstGeom>
          <a:noFill/>
        </p:spPr>
      </p:pic>
      <p:pic>
        <p:nvPicPr>
          <p:cNvPr id="24579" name="Picture 3" descr="C:\Users\Falkiner\Desktop\Alpargatas\patente primeira havaianas 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2348880"/>
            <a:ext cx="3528392" cy="35283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64672"/>
          </a:xfrm>
        </p:spPr>
        <p:txBody>
          <a:bodyPr>
            <a:noAutofit/>
          </a:bodyPr>
          <a:lstStyle/>
          <a:p>
            <a:pPr algn="ctr"/>
            <a:r>
              <a:rPr lang="pt-BR" sz="3200" b="1" dirty="0" smtClean="0"/>
              <a:t>PARTICIPAÇÃO DOS PRODUTOS NAS VENDAS </a:t>
            </a:r>
            <a:endParaRPr lang="pt-BR" sz="3200" b="1" dirty="0"/>
          </a:p>
        </p:txBody>
      </p:sp>
      <p:pic>
        <p:nvPicPr>
          <p:cNvPr id="4" name="Imagem 3"/>
          <p:cNvPicPr/>
          <p:nvPr/>
        </p:nvPicPr>
        <p:blipFill>
          <a:blip r:embed="rId2" cstate="print"/>
          <a:srcRect l="32521" t="14831" r="12892" b="23371"/>
          <a:stretch>
            <a:fillRect/>
          </a:stretch>
        </p:blipFill>
        <p:spPr bwMode="auto">
          <a:xfrm>
            <a:off x="1403648" y="1484784"/>
            <a:ext cx="6427269" cy="408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uxo">
  <a:themeElements>
    <a:clrScheme name="Flux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ux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x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319</TotalTime>
  <Words>643</Words>
  <Application>Microsoft Office PowerPoint</Application>
  <PresentationFormat>Apresentação na tela (4:3)</PresentationFormat>
  <Paragraphs>123</Paragraphs>
  <Slides>20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1" baseType="lpstr">
      <vt:lpstr>Fluxo</vt:lpstr>
      <vt:lpstr>Seminário de Administração </vt:lpstr>
      <vt:lpstr>Slide 2</vt:lpstr>
      <vt:lpstr>Slide 3</vt:lpstr>
      <vt:lpstr>HISTÓRIA</vt:lpstr>
      <vt:lpstr>MARCAS </vt:lpstr>
      <vt:lpstr>PRODUTOS</vt:lpstr>
      <vt:lpstr>PRODUTOS</vt:lpstr>
      <vt:lpstr>PRODUTOS</vt:lpstr>
      <vt:lpstr>PARTICIPAÇÃO DOS PRODUTOS NAS VENDAS </vt:lpstr>
      <vt:lpstr>DISTRIBUIÇÃO</vt:lpstr>
      <vt:lpstr>DISTRIBUIÇÃO</vt:lpstr>
      <vt:lpstr>Slide 12</vt:lpstr>
      <vt:lpstr>QUANTIDADE DE LOJAS PRÓPRIAS NO BRASIL E PELO MUNDO</vt:lpstr>
      <vt:lpstr>CONCORRENTES</vt:lpstr>
      <vt:lpstr>COMPARATIVO CONCORRENTE</vt:lpstr>
      <vt:lpstr>MARKET SHARE</vt:lpstr>
      <vt:lpstr>PESQUISA E DESENVOLVIMENTO</vt:lpstr>
      <vt:lpstr>ANÁLISE SWOT</vt:lpstr>
      <vt:lpstr>TECNOLOGIA DA INFORMAÇÃO</vt:lpstr>
      <vt:lpstr>TECNOLOGIA DA INFORMAÇÃO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Seminário de Administração</dc:title>
  <dc:creator>Falkiner</dc:creator>
  <cp:lastModifiedBy>Kisah</cp:lastModifiedBy>
  <cp:revision>33</cp:revision>
  <dcterms:created xsi:type="dcterms:W3CDTF">2014-04-28T17:21:58Z</dcterms:created>
  <dcterms:modified xsi:type="dcterms:W3CDTF">2014-04-29T23:34:38Z</dcterms:modified>
</cp:coreProperties>
</file>